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sldIdLst>
    <p:sldId id="256" r:id="rId2"/>
    <p:sldId id="257" r:id="rId3"/>
    <p:sldId id="268" r:id="rId4"/>
    <p:sldId id="266" r:id="rId5"/>
    <p:sldId id="260" r:id="rId6"/>
    <p:sldId id="269" r:id="rId7"/>
    <p:sldId id="267" r:id="rId8"/>
    <p:sldId id="259" r:id="rId9"/>
    <p:sldId id="274" r:id="rId10"/>
    <p:sldId id="276" r:id="rId11"/>
    <p:sldId id="273" r:id="rId12"/>
    <p:sldId id="270" r:id="rId13"/>
    <p:sldId id="271" r:id="rId14"/>
    <p:sldId id="275" r:id="rId15"/>
    <p:sldId id="272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0AE13DB-D485-493C-8CC9-AE350B572979}" type="datetimeFigureOut">
              <a:rPr lang="ru-RU"/>
              <a:pPr>
                <a:defRPr/>
              </a:pPr>
              <a:t>27.03.2012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6280EBC-9BC7-43DE-84DC-CD2C7E95F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882307-1E3A-4353-A098-7EDE96C97973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AC7C15-231C-4219-AC6F-678FBC02D9C5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512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9AF0-6299-4CBF-AC38-34F7E15937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7FE2-B2F8-4954-9430-59CC0F9C7F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B41B-F501-4AD5-82E9-D76726EC9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D820-3B1E-4502-AFA6-947ED54E5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CAA4-55B7-485F-997E-D24D535386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FE7F-9D6F-4493-8C99-06F5D6FD56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C266-D666-44B8-8D4D-30211D961D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C92C6-217E-4915-AC17-5DC9CD584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D010-4836-44A5-B785-994EE8AC2D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AB551-D80F-437B-9F08-CFCFD91400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21743-7CD3-49AC-89D6-CCCF7FCF4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FA78411-E931-42B4-9079-429251BD71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dirty="0">
                <a:solidFill>
                  <a:schemeClr val="hlink"/>
                </a:solidFill>
              </a:endParaRPr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dirty="0">
                <a:solidFill>
                  <a:schemeClr val="hlink"/>
                </a:solidFill>
              </a:endParaRPr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dirty="0">
                <a:solidFill>
                  <a:schemeClr val="accent2"/>
                </a:solidFill>
              </a:endParaRP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dirty="0">
                <a:solidFill>
                  <a:schemeClr val="hlink"/>
                </a:solidFill>
              </a:endParaRP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dirty="0">
                <a:solidFill>
                  <a:schemeClr val="accent2"/>
                </a:solidFill>
              </a:endParaRP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355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4600" b="1" i="1" smtClean="0"/>
              <a:t>В.Шекспір. Трагедія “Гамлет”</a:t>
            </a:r>
            <a:endParaRPr lang="ru-RU" sz="4600" b="1" i="1" smtClean="0"/>
          </a:p>
        </p:txBody>
      </p:sp>
      <p:pic>
        <p:nvPicPr>
          <p:cNvPr id="4099" name="Picture 4" descr="ШЕКСПІР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3005138" cy="446405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71938" y="4857750"/>
            <a:ext cx="47148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uk-UA" sz="1600" b="1" i="1"/>
              <a:t>Шекспір – це пророк, посланий Богом,</a:t>
            </a:r>
            <a:endParaRPr lang="ru-RU" sz="1600"/>
          </a:p>
          <a:p>
            <a:pPr>
              <a:lnSpc>
                <a:spcPct val="70000"/>
              </a:lnSpc>
            </a:pPr>
            <a:r>
              <a:rPr lang="uk-UA" sz="1600" b="1" i="1"/>
              <a:t>                                                                                    щоб провістити нам таємницю про</a:t>
            </a:r>
            <a:endParaRPr lang="ru-RU" sz="1600"/>
          </a:p>
          <a:p>
            <a:pPr>
              <a:lnSpc>
                <a:spcPct val="70000"/>
              </a:lnSpc>
            </a:pPr>
            <a:r>
              <a:rPr lang="uk-UA" sz="1600" b="1" i="1"/>
              <a:t>                                                                                    людину, про душу людську.</a:t>
            </a:r>
            <a:endParaRPr lang="ru-RU" sz="1600"/>
          </a:p>
          <a:p>
            <a:pPr>
              <a:lnSpc>
                <a:spcPct val="70000"/>
              </a:lnSpc>
            </a:pPr>
            <a:r>
              <a:rPr lang="uk-UA" sz="1600" b="1" i="1"/>
              <a:t>                                                                                                                        </a:t>
            </a:r>
          </a:p>
          <a:p>
            <a:pPr>
              <a:lnSpc>
                <a:spcPct val="70000"/>
              </a:lnSpc>
            </a:pPr>
            <a:r>
              <a:rPr lang="uk-UA" sz="1600" b="1" i="1"/>
              <a:t>                                       Ф.Достоєвський</a:t>
            </a:r>
            <a:endParaRPr lang="ru-RU" sz="1600"/>
          </a:p>
          <a:p>
            <a:pPr algn="ctr" eaLnBrk="0" hangingPunct="0">
              <a:lnSpc>
                <a:spcPct val="70000"/>
              </a:lnSpc>
            </a:pPr>
            <a:endParaRPr lang="ru-RU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136207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філософські проблеми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шекспірівської трагедії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3200" smtClean="0"/>
              <a:t>  У чому сенс людського життя?</a:t>
            </a:r>
          </a:p>
          <a:p>
            <a:pPr>
              <a:buFont typeface="Wingdings" pitchFamily="2" charset="2"/>
              <a:buChar char="§"/>
            </a:pPr>
            <a:r>
              <a:rPr lang="ru-RU" sz="3200" smtClean="0"/>
              <a:t>  Чи можна побороти зло?</a:t>
            </a:r>
          </a:p>
          <a:p>
            <a:pPr>
              <a:buFont typeface="Wingdings" pitchFamily="2" charset="2"/>
              <a:buChar char="§"/>
            </a:pPr>
            <a:r>
              <a:rPr lang="ru-RU" sz="3200" smtClean="0"/>
              <a:t>  Чому людина не може досягти щастя і гармонії?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371600"/>
          </a:xfrm>
        </p:spPr>
        <p:txBody>
          <a:bodyPr/>
          <a:lstStyle/>
          <a:p>
            <a:pPr algn="ctr" eaLnBrk="1" hangingPunct="1"/>
            <a:r>
              <a:rPr lang="uk-UA" sz="5400" b="1" i="1" smtClean="0">
                <a:solidFill>
                  <a:schemeClr val="bg2"/>
                </a:solidFill>
              </a:rPr>
              <a:t>Гамлет – вічний образ</a:t>
            </a:r>
            <a:endParaRPr lang="ru-RU" sz="5400" b="1" i="1" smtClean="0">
              <a:solidFill>
                <a:schemeClr val="bg2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571625"/>
            <a:ext cx="6215063" cy="5000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uk-UA" sz="3600" smtClean="0"/>
              <a:t>   	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Це літературний образ, який за глибиною худож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нього узагальнення вихо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дить за межі конкретного твору та зображеної в ньому історичної доби, містить у собі невичерпні можливості філософського осмислення буття.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G:\Мои рисунки\ШЕКСПІР\Новая папка\142550.jpg"/>
          <p:cNvPicPr>
            <a:picLocks noChangeAspect="1" noChangeArrowheads="1"/>
          </p:cNvPicPr>
          <p:nvPr/>
        </p:nvPicPr>
        <p:blipFill>
          <a:blip r:embed="rId2"/>
          <a:srcRect l="54116" t="40151"/>
          <a:stretch>
            <a:fillRect/>
          </a:stretch>
        </p:blipFill>
        <p:spPr bwMode="auto">
          <a:xfrm>
            <a:off x="6858016" y="2500306"/>
            <a:ext cx="164304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сканирование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65175"/>
            <a:ext cx="3598863" cy="50403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5" descr="сканирование0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65175"/>
            <a:ext cx="3529012" cy="50403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268538" y="5876925"/>
            <a:ext cx="493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000" b="1">
                <a:latin typeface="Times New Roman" pitchFamily="18" charset="0"/>
              </a:rPr>
              <a:t>Гамлет і Офелія. Художник С.Бродський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686800" cy="1371600"/>
          </a:xfrm>
        </p:spPr>
        <p:txBody>
          <a:bodyPr/>
          <a:lstStyle/>
          <a:p>
            <a:pPr eaLnBrk="1" hangingPunct="1"/>
            <a:r>
              <a:rPr lang="uk-UA" sz="4000" b="1" i="1" smtClean="0">
                <a:solidFill>
                  <a:schemeClr val="bg2"/>
                </a:solidFill>
              </a:rPr>
              <a:t>ГАЛЕРЕЯ ПОРТРЕТІВ ГАМЛЕТА</a:t>
            </a:r>
            <a:endParaRPr lang="ru-RU" sz="4000" b="1" i="1" smtClean="0">
              <a:solidFill>
                <a:schemeClr val="bg2"/>
              </a:solidFill>
            </a:endParaRPr>
          </a:p>
        </p:txBody>
      </p:sp>
      <p:pic>
        <p:nvPicPr>
          <p:cNvPr id="14339" name="Picture 5" descr="сканирование0003"/>
          <p:cNvPicPr>
            <a:picLocks noChangeAspect="1" noChangeArrowheads="1"/>
          </p:cNvPicPr>
          <p:nvPr/>
        </p:nvPicPr>
        <p:blipFill>
          <a:blip r:embed="rId2"/>
          <a:srcRect r="2163" b="13623"/>
          <a:stretch>
            <a:fillRect/>
          </a:stretch>
        </p:blipFill>
        <p:spPr bwMode="auto">
          <a:xfrm>
            <a:off x="0" y="1341438"/>
            <a:ext cx="2006600" cy="323532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6" descr="сканирование0004"/>
          <p:cNvPicPr>
            <a:picLocks noChangeAspect="1" noChangeArrowheads="1"/>
          </p:cNvPicPr>
          <p:nvPr/>
        </p:nvPicPr>
        <p:blipFill>
          <a:blip r:embed="rId3"/>
          <a:srcRect b="10936"/>
          <a:stretch>
            <a:fillRect/>
          </a:stretch>
        </p:blipFill>
        <p:spPr bwMode="auto">
          <a:xfrm>
            <a:off x="2124075" y="2565400"/>
            <a:ext cx="2087563" cy="374332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7" descr="сканирование0005"/>
          <p:cNvPicPr>
            <a:picLocks noChangeAspect="1" noChangeArrowheads="1"/>
          </p:cNvPicPr>
          <p:nvPr/>
        </p:nvPicPr>
        <p:blipFill>
          <a:blip r:embed="rId4"/>
          <a:srcRect b="7770"/>
          <a:stretch>
            <a:fillRect/>
          </a:stretch>
        </p:blipFill>
        <p:spPr bwMode="auto">
          <a:xfrm>
            <a:off x="4284663" y="1341438"/>
            <a:ext cx="2374900" cy="37195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8" descr="сканирование0006"/>
          <p:cNvPicPr>
            <a:picLocks noChangeAspect="1" noChangeArrowheads="1"/>
          </p:cNvPicPr>
          <p:nvPr/>
        </p:nvPicPr>
        <p:blipFill>
          <a:blip r:embed="rId5"/>
          <a:srcRect l="5090" r="8485" b="6432"/>
          <a:stretch>
            <a:fillRect/>
          </a:stretch>
        </p:blipFill>
        <p:spPr bwMode="auto">
          <a:xfrm>
            <a:off x="6732588" y="1916113"/>
            <a:ext cx="2411412" cy="444658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1908175" y="6381750"/>
            <a:ext cx="208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>
                <a:latin typeface="Times New Roman" pitchFamily="18" charset="0"/>
              </a:rPr>
              <a:t>Художник Г.Філіппівський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4500563" y="5373688"/>
            <a:ext cx="165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>
                <a:latin typeface="Times New Roman" pitchFamily="18" charset="0"/>
              </a:rPr>
              <a:t>Художник Н.Кузьмін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0" y="4797425"/>
            <a:ext cx="1935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>
                <a:latin typeface="Times New Roman" pitchFamily="18" charset="0"/>
              </a:rPr>
              <a:t>Художник В.Фаворський</a:t>
            </a: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6804025" y="6453188"/>
            <a:ext cx="1935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>
                <a:latin typeface="Times New Roman" pitchFamily="18" charset="0"/>
              </a:rPr>
              <a:t>Художник Обрі Бердслей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uk-UA" sz="3600" smtClean="0">
                <a:solidFill>
                  <a:schemeClr val="bg1"/>
                </a:solidFill>
                <a:latin typeface="Times New Roman" pitchFamily="18" charset="0"/>
              </a:rPr>
              <a:t>Сценічне життя трагедії Шекспіра “Гамлет”</a:t>
            </a:r>
            <a:endParaRPr lang="ru-RU" sz="36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8201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i="1" smtClean="0">
                <a:solidFill>
                  <a:schemeClr val="bg2"/>
                </a:solidFill>
              </a:rPr>
              <a:t>1601 р. – прем'єра на сцені театру “Глобус” у Лондоні.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smtClean="0">
                <a:solidFill>
                  <a:schemeClr val="bg2"/>
                </a:solidFill>
              </a:rPr>
              <a:t>1750 р. – трагедію поставили вихованці сухопутного шляхетного корпусу у Петербурзі.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smtClean="0">
                <a:solidFill>
                  <a:schemeClr val="bg2"/>
                </a:solidFill>
              </a:rPr>
              <a:t>1769 р. – “Гамлета” почали грати французькі актори.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smtClean="0">
                <a:solidFill>
                  <a:schemeClr val="bg2"/>
                </a:solidFill>
              </a:rPr>
              <a:t>1773 р. – з “Гамлетом ” познайомилися у Німеччині.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smtClean="0">
                <a:solidFill>
                  <a:schemeClr val="bg2"/>
                </a:solidFill>
              </a:rPr>
              <a:t>1837 р. – вперше в Україні постановка п'єси  відбулася у Києві.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smtClean="0">
                <a:solidFill>
                  <a:schemeClr val="bg2"/>
                </a:solidFill>
              </a:rPr>
              <a:t>1956 р. – Харківський театр ім. Т.Г.Шевченка показав глядачам витвір великого Шекспіра.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smtClean="0">
                <a:solidFill>
                  <a:schemeClr val="bg2"/>
                </a:solidFill>
              </a:rPr>
              <a:t>1957р. – “Гамлета” побачили у Львівському театрі </a:t>
            </a:r>
            <a:endParaRPr lang="en-US" sz="2400" i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solidFill>
                  <a:schemeClr val="bg2"/>
                </a:solidFill>
              </a:rPr>
              <a:t>     </a:t>
            </a:r>
            <a:r>
              <a:rPr lang="uk-UA" sz="2400" i="1" smtClean="0">
                <a:solidFill>
                  <a:schemeClr val="bg2"/>
                </a:solidFill>
              </a:rPr>
              <a:t>ім. М.К.Заньковецької.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i="1" smtClean="0">
                <a:solidFill>
                  <a:schemeClr val="bg2"/>
                </a:solidFill>
              </a:rPr>
              <a:t>1971 р. – надзвичайний успіх трагедії у Московському театрі на Таганці (реж. Ю.Любимов)</a:t>
            </a:r>
            <a:endParaRPr lang="ru-RU" sz="2400" i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107950" y="457200"/>
            <a:ext cx="9036050" cy="811213"/>
          </a:xfrm>
        </p:spPr>
        <p:txBody>
          <a:bodyPr/>
          <a:lstStyle/>
          <a:p>
            <a:pPr algn="ctr" eaLnBrk="1" hangingPunct="1"/>
            <a:r>
              <a:rPr lang="uk-UA" b="1" i="1" smtClean="0">
                <a:latin typeface="Times New Roman" pitchFamily="18" charset="0"/>
              </a:rPr>
              <a:t>Образ Гамлета в театрі та кіно</a:t>
            </a:r>
            <a:endParaRPr lang="ru-RU" b="1" i="1" smtClean="0">
              <a:latin typeface="Times New Roman" pitchFamily="18" charset="0"/>
            </a:endParaRPr>
          </a:p>
        </p:txBody>
      </p:sp>
      <p:pic>
        <p:nvPicPr>
          <p:cNvPr id="16387" name="Picture 4" descr="сканирование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3960813" cy="45815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7" descr="Высоцкий в роли Гамл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2288" y="1357313"/>
            <a:ext cx="2271712" cy="223043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79388" y="6021388"/>
            <a:ext cx="3432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1400" b="1">
                <a:latin typeface="Times New Roman" pitchFamily="18" charset="0"/>
              </a:rPr>
              <a:t>Гамлет у виконанні І.Смоктуновського </a:t>
            </a:r>
            <a:endParaRPr lang="ru-RU" sz="1400" b="1">
              <a:latin typeface="Times New Roman" pitchFamily="18" charset="0"/>
            </a:endParaRPr>
          </a:p>
          <a:p>
            <a:pPr algn="ctr"/>
            <a:r>
              <a:rPr lang="uk-UA" sz="1400" b="1">
                <a:latin typeface="Times New Roman" pitchFamily="18" charset="0"/>
              </a:rPr>
              <a:t>(кінофільм «Гамлет», реж. Г.Козинцев)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5267325" y="5472113"/>
            <a:ext cx="3675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1400" b="1">
                <a:latin typeface="Times New Roman" pitchFamily="18" charset="0"/>
              </a:rPr>
              <a:t>Гамлет  у виконанні В.Висоцького </a:t>
            </a:r>
            <a:endParaRPr lang="ru-RU" sz="1400" b="1">
              <a:latin typeface="Times New Roman" pitchFamily="18" charset="0"/>
            </a:endParaRPr>
          </a:p>
          <a:p>
            <a:pPr algn="ctr"/>
            <a:r>
              <a:rPr lang="uk-UA" sz="1400" b="1">
                <a:latin typeface="Times New Roman" pitchFamily="18" charset="0"/>
              </a:rPr>
              <a:t>(вистава Московського театру на Таганці, </a:t>
            </a:r>
            <a:endParaRPr lang="ru-RU" sz="1400" b="1">
              <a:latin typeface="Times New Roman" pitchFamily="18" charset="0"/>
            </a:endParaRPr>
          </a:p>
          <a:p>
            <a:pPr algn="ctr"/>
            <a:r>
              <a:rPr lang="uk-UA" sz="1400" b="1">
                <a:latin typeface="Times New Roman" pitchFamily="18" charset="0"/>
              </a:rPr>
              <a:t>реж. Ю.Любимов)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357313"/>
            <a:ext cx="2752725" cy="38957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82600"/>
            <a:ext cx="8215313" cy="8699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800" b="1" i="1" dirty="0" smtClean="0">
                <a:solidFill>
                  <a:schemeClr val="accent5">
                    <a:lumMod val="75000"/>
                  </a:schemeClr>
                </a:solidFill>
              </a:rPr>
              <a:t>Проблемне запитання</a:t>
            </a:r>
            <a:endParaRPr lang="ru-RU" sz="4800"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57500" y="1857375"/>
            <a:ext cx="6286500" cy="457200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4000" smtClean="0">
                <a:latin typeface="Calibri" pitchFamily="34" charset="0"/>
              </a:rPr>
              <a:t>То хто ж він, Гамлет? Борець зі злом чи бездіяльний меланхолік? Переможець чи переможений? </a:t>
            </a:r>
            <a:endParaRPr lang="ru-RU" sz="4000" b="1" i="1" smtClean="0">
              <a:latin typeface="Calibri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mtClean="0">
              <a:latin typeface="Calibri" pitchFamily="34" charset="0"/>
            </a:endParaRPr>
          </a:p>
        </p:txBody>
      </p:sp>
      <p:pic>
        <p:nvPicPr>
          <p:cNvPr id="24579" name="Picture 3" descr="G:\Мои рисунки\ШЕКСПІР\Новая папка\228908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85748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963" y="714375"/>
            <a:ext cx="6286500" cy="573088"/>
          </a:xfrm>
        </p:spPr>
        <p:txBody>
          <a:bodyPr/>
          <a:lstStyle/>
          <a:p>
            <a:pPr eaLnBrk="1" hangingPunct="1"/>
            <a:r>
              <a:rPr lang="ru-RU" sz="4800" i="1" smtClean="0"/>
              <a:t>Підведемо підсумок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- Шекспір пише п'єсу, в якій Гамлет </a:t>
            </a:r>
            <a:r>
              <a:rPr lang="uk-UA" sz="2400" smtClean="0"/>
              <a:t>гине</a:t>
            </a:r>
            <a:r>
              <a:rPr lang="ru-RU" sz="2400" smtClean="0"/>
              <a:t>. Як ви вважаєте, чому автор приводить героя до такого фіналу? </a:t>
            </a:r>
          </a:p>
          <a:p>
            <a:pPr eaLnBrk="1" hangingPunct="1"/>
            <a:r>
              <a:rPr lang="ru-RU" sz="2400" smtClean="0"/>
              <a:t>(За християнськими і людськими законами людина не має права на вбивство. Якщо вона скоїла злочин, то повинна понести покарання.</a:t>
            </a:r>
          </a:p>
          <a:p>
            <a:pPr eaLnBrk="1" hangingPunct="1"/>
            <a:r>
              <a:rPr lang="ru-RU" sz="2400" smtClean="0"/>
              <a:t> Гамлет гине тому, що не знаходить підтримки серед оточення. Крім Гораціо, принца ніхто не розуміє. Він піднісся над своїм часом. Гамлет - це герой-одинак)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 eaLnBrk="1" hangingPunct="1"/>
            <a:r>
              <a:rPr lang="uk-UA" sz="3600" b="1" i="1" smtClean="0">
                <a:solidFill>
                  <a:schemeClr val="bg2"/>
                </a:solidFill>
                <a:latin typeface="Arial Black" pitchFamily="34" charset="0"/>
              </a:rPr>
              <a:t>БІОГРАФІЧНА ДОВІДКА</a:t>
            </a:r>
            <a:endParaRPr lang="ru-RU" sz="3600" b="1" i="1" smtClean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000" i="1" smtClean="0"/>
          </a:p>
          <a:p>
            <a:pPr eaLnBrk="1" hangingPunct="1">
              <a:buFont typeface="Wingdings" pitchFamily="2" charset="2"/>
              <a:buNone/>
            </a:pPr>
            <a:endParaRPr lang="ru-RU" sz="2000" i="1" smtClean="0"/>
          </a:p>
          <a:p>
            <a:pPr eaLnBrk="1" hangingPunct="1">
              <a:buFont typeface="Wingdings" pitchFamily="2" charset="2"/>
              <a:buNone/>
            </a:pPr>
            <a:endParaRPr lang="ru-RU" sz="2000" i="1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0" y="1196975"/>
            <a:ext cx="9144000" cy="5400675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chemeClr val="bg2"/>
                </a:solidFill>
              </a:rPr>
              <a:t>ІМ</a:t>
            </a: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Я ПРИ НАРОДЖЕННІ: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Вільям Шекспір (“потрясатель списа”)</a:t>
            </a:r>
          </a:p>
          <a:p>
            <a:pPr eaLnBrk="1" hangingPunct="1"/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ДАТА НАРОДЖЕННЯ: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  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1564 рік</a:t>
            </a:r>
          </a:p>
          <a:p>
            <a:pPr eaLnBrk="1" hangingPunct="1"/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МІСЦЕ НАРОДЖЕННЯ: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      Стратфорд-он-Ейвон </a:t>
            </a:r>
          </a:p>
          <a:p>
            <a:pPr eaLnBrk="1" hangingPunct="1"/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ДАТА СМЕРТІ: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23 квітня 1616 рік</a:t>
            </a:r>
          </a:p>
          <a:p>
            <a:pPr eaLnBrk="1" hangingPunct="1"/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МІСЦЕ СМЕРТІ: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Лондон</a:t>
            </a:r>
          </a:p>
          <a:p>
            <a:pPr eaLnBrk="1" hangingPunct="1"/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НАЦІОНАЛЬНІСТЬ: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англієць</a:t>
            </a:r>
          </a:p>
          <a:p>
            <a:pPr eaLnBrk="1" hangingPunct="1"/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РІД ДІЯЛЬНОСТІ: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актор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      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драматург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поет</a:t>
            </a:r>
          </a:p>
          <a:p>
            <a:pPr eaLnBrk="1" hangingPunct="1"/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ЖАНРИ: 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комедії, трагедії, драми,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         хроніки, сонети</a:t>
            </a:r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3076" name="Picture 4" descr="Шекспир"/>
          <p:cNvPicPr>
            <a:picLocks noChangeAspect="1" noChangeArrowheads="1"/>
          </p:cNvPicPr>
          <p:nvPr/>
        </p:nvPicPr>
        <p:blipFill>
          <a:blip r:embed="rId3"/>
          <a:srcRect l="4102"/>
          <a:stretch>
            <a:fillRect/>
          </a:stretch>
        </p:blipFill>
        <p:spPr bwMode="auto">
          <a:xfrm>
            <a:off x="5500694" y="1928802"/>
            <a:ext cx="3440112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5" grpId="0" build="p"/>
      <p:bldP spid="308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800" b="1" i="1" smtClean="0"/>
              <a:t>Англія доби Шекспіра</a:t>
            </a:r>
            <a:endParaRPr lang="ru-RU" sz="4800" b="1" i="1" smtClean="0"/>
          </a:p>
        </p:txBody>
      </p:sp>
      <p:pic>
        <p:nvPicPr>
          <p:cNvPr id="6147" name="Picture 6" descr="сканирование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76700"/>
            <a:ext cx="3024187" cy="194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7" descr="сканирование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071938"/>
            <a:ext cx="2952750" cy="194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8" descr="сканирование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628775"/>
            <a:ext cx="2051050" cy="2376488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0" name="Picture 9" descr="сканирование0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44675"/>
            <a:ext cx="1970088" cy="2162175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2151063" y="3284538"/>
            <a:ext cx="279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800">
                <a:latin typeface="Times New Roman" pitchFamily="18" charset="0"/>
              </a:rPr>
              <a:t>Марія Стюарт.</a:t>
            </a:r>
            <a:endParaRPr lang="ru-RU" sz="1800">
              <a:latin typeface="Times New Roman" pitchFamily="18" charset="0"/>
            </a:endParaRPr>
          </a:p>
          <a:p>
            <a:r>
              <a:rPr lang="uk-UA" sz="1800">
                <a:latin typeface="Times New Roman" pitchFamily="18" charset="0"/>
              </a:rPr>
              <a:t>Камея. Італія, 1570-ті роки</a:t>
            </a:r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4275138" y="1916113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uk-UA" sz="1800">
                <a:latin typeface="Times New Roman" pitchFamily="18" charset="0"/>
              </a:rPr>
              <a:t>Єлизавета І.</a:t>
            </a:r>
            <a:endParaRPr lang="ru-RU" sz="1800">
              <a:latin typeface="Times New Roman" pitchFamily="18" charset="0"/>
            </a:endParaRPr>
          </a:p>
          <a:p>
            <a:pPr algn="r"/>
            <a:r>
              <a:rPr lang="uk-UA" sz="1800">
                <a:latin typeface="Times New Roman" pitchFamily="18" charset="0"/>
              </a:rPr>
              <a:t>Камея. Англія (?), Х</a:t>
            </a:r>
            <a:r>
              <a:rPr lang="en-US" sz="1800">
                <a:latin typeface="Times New Roman" pitchFamily="18" charset="0"/>
              </a:rPr>
              <a:t>V</a:t>
            </a:r>
            <a:r>
              <a:rPr lang="uk-UA" sz="1800">
                <a:latin typeface="Times New Roman" pitchFamily="18" charset="0"/>
              </a:rPr>
              <a:t>І ст. </a:t>
            </a:r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4178300" y="6037263"/>
            <a:ext cx="4965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uk-UA" sz="1700">
                <a:latin typeface="Times New Roman" pitchFamily="18" charset="0"/>
              </a:rPr>
              <a:t>Вихід лорда-мера Лондона у супроводі мечоносця</a:t>
            </a:r>
            <a:endParaRPr lang="ru-RU" sz="1700">
              <a:latin typeface="Times New Roman" pitchFamily="18" charset="0"/>
            </a:endParaRPr>
          </a:p>
          <a:p>
            <a:pPr algn="r"/>
            <a:r>
              <a:rPr lang="uk-UA" sz="1700">
                <a:latin typeface="Times New Roman" pitchFamily="18" charset="0"/>
              </a:rPr>
              <a:t> і  члена міської управи. Акварель, початок Х</a:t>
            </a:r>
            <a:r>
              <a:rPr lang="en-US" sz="1700">
                <a:latin typeface="Times New Roman" pitchFamily="18" charset="0"/>
              </a:rPr>
              <a:t>V</a:t>
            </a:r>
            <a:r>
              <a:rPr lang="uk-UA" sz="1700">
                <a:latin typeface="Times New Roman" pitchFamily="18" charset="0"/>
              </a:rPr>
              <a:t>ІІ ст.</a:t>
            </a: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827088" y="6021388"/>
            <a:ext cx="30686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700">
                <a:latin typeface="Times New Roman" pitchFamily="18" charset="0"/>
              </a:rPr>
              <a:t>       Рознощик води. Акварель, </a:t>
            </a:r>
          </a:p>
          <a:p>
            <a:r>
              <a:rPr lang="uk-UA" sz="1700">
                <a:latin typeface="Times New Roman" pitchFamily="18" charset="0"/>
              </a:rPr>
              <a:t>       початок Х</a:t>
            </a:r>
            <a:r>
              <a:rPr lang="en-US" sz="1700">
                <a:latin typeface="Times New Roman" pitchFamily="18" charset="0"/>
              </a:rPr>
              <a:t>V</a:t>
            </a:r>
            <a:r>
              <a:rPr lang="uk-UA" sz="1700">
                <a:latin typeface="Times New Roman" pitchFamily="18" charset="0"/>
              </a:rPr>
              <a:t>ІІ ст.  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сканирование0003"/>
          <p:cNvPicPr>
            <a:picLocks noChangeAspect="1" noChangeArrowheads="1"/>
          </p:cNvPicPr>
          <p:nvPr/>
        </p:nvPicPr>
        <p:blipFill>
          <a:blip r:embed="rId2"/>
          <a:srcRect l="2008" t="4921"/>
          <a:stretch>
            <a:fillRect/>
          </a:stretch>
        </p:blipFill>
        <p:spPr bwMode="auto">
          <a:xfrm>
            <a:off x="4427538" y="1268413"/>
            <a:ext cx="4716462" cy="338455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893175" cy="1143000"/>
          </a:xfrm>
        </p:spPr>
        <p:txBody>
          <a:bodyPr/>
          <a:lstStyle/>
          <a:p>
            <a:pPr algn="ctr" eaLnBrk="1" hangingPunct="1"/>
            <a:r>
              <a:rPr lang="uk-UA" sz="4000" b="1" i="1" smtClean="0"/>
              <a:t>Лондон на початку Х</a:t>
            </a:r>
            <a:r>
              <a:rPr lang="en-US" sz="4000" b="1" i="1" smtClean="0"/>
              <a:t>V</a:t>
            </a:r>
            <a:r>
              <a:rPr lang="uk-UA" sz="4000" b="1" i="1" smtClean="0"/>
              <a:t>ІІ ст.</a:t>
            </a:r>
            <a:r>
              <a:rPr lang="uk-UA" sz="4000" i="1" smtClean="0"/>
              <a:t/>
            </a:r>
            <a:br>
              <a:rPr lang="uk-UA" sz="4000" i="1" smtClean="0"/>
            </a:br>
            <a:endParaRPr lang="ru-RU" sz="4000" i="1" smtClean="0"/>
          </a:p>
        </p:txBody>
      </p:sp>
      <p:pic>
        <p:nvPicPr>
          <p:cNvPr id="7172" name="Picture 7" descr="сканирование0008"/>
          <p:cNvPicPr>
            <a:picLocks noChangeAspect="1" noChangeArrowheads="1"/>
          </p:cNvPicPr>
          <p:nvPr/>
        </p:nvPicPr>
        <p:blipFill>
          <a:blip r:embed="rId3"/>
          <a:srcRect t="6702"/>
          <a:stretch>
            <a:fillRect/>
          </a:stretch>
        </p:blipFill>
        <p:spPr bwMode="auto">
          <a:xfrm>
            <a:off x="179388" y="1268413"/>
            <a:ext cx="3816350" cy="21971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5083175" y="4652963"/>
            <a:ext cx="4060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1800">
                <a:latin typeface="Times New Roman" pitchFamily="18" charset="0"/>
              </a:rPr>
              <a:t>Святкові гуляння на березі Темзи.</a:t>
            </a:r>
            <a:endParaRPr lang="ru-RU" sz="1800">
              <a:latin typeface="Times New Roman" pitchFamily="18" charset="0"/>
            </a:endParaRPr>
          </a:p>
          <a:p>
            <a:pPr algn="ctr"/>
            <a:r>
              <a:rPr lang="uk-UA" sz="1800">
                <a:latin typeface="Times New Roman" pitchFamily="18" charset="0"/>
              </a:rPr>
              <a:t>Невідомий художник. Початок Х</a:t>
            </a:r>
            <a:r>
              <a:rPr lang="en-US" sz="1800">
                <a:latin typeface="Times New Roman" pitchFamily="18" charset="0"/>
              </a:rPr>
              <a:t>V</a:t>
            </a:r>
            <a:r>
              <a:rPr lang="uk-UA" sz="1800">
                <a:latin typeface="Times New Roman" pitchFamily="18" charset="0"/>
              </a:rPr>
              <a:t>ІІ ст.</a:t>
            </a:r>
          </a:p>
        </p:txBody>
      </p:sp>
      <p:pic>
        <p:nvPicPr>
          <p:cNvPr id="7174" name="Picture 12" descr="сканирование0006"/>
          <p:cNvPicPr>
            <a:picLocks noChangeAspect="1" noChangeArrowheads="1"/>
          </p:cNvPicPr>
          <p:nvPr/>
        </p:nvPicPr>
        <p:blipFill>
          <a:blip r:embed="rId4"/>
          <a:srcRect t="4102"/>
          <a:stretch>
            <a:fillRect/>
          </a:stretch>
        </p:blipFill>
        <p:spPr bwMode="auto">
          <a:xfrm>
            <a:off x="179388" y="4735513"/>
            <a:ext cx="3808412" cy="193357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425450" y="3429000"/>
            <a:ext cx="3597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uk-UA" sz="1800">
                <a:latin typeface="Times New Roman" pitchFamily="18" charset="0"/>
              </a:rPr>
              <a:t>Вид Лондонського мосту.</a:t>
            </a:r>
            <a:endParaRPr lang="ru-RU" sz="1800">
              <a:latin typeface="Times New Roman" pitchFamily="18" charset="0"/>
            </a:endParaRPr>
          </a:p>
          <a:p>
            <a:pPr algn="r"/>
            <a:r>
              <a:rPr lang="uk-UA" sz="1800">
                <a:latin typeface="Times New Roman" pitchFamily="18" charset="0"/>
              </a:rPr>
              <a:t>Так після вистави поверталося </a:t>
            </a:r>
            <a:endParaRPr lang="ru-RU" sz="1800">
              <a:latin typeface="Times New Roman" pitchFamily="18" charset="0"/>
            </a:endParaRPr>
          </a:p>
          <a:p>
            <a:pPr algn="r"/>
            <a:r>
              <a:rPr lang="uk-UA" sz="1800">
                <a:latin typeface="Times New Roman" pitchFamily="18" charset="0"/>
              </a:rPr>
              <a:t>додому багато глядачів «Глобуса».</a:t>
            </a:r>
            <a:endParaRPr lang="ru-RU" sz="1800">
              <a:latin typeface="Times New Roman" pitchFamily="18" charset="0"/>
            </a:endParaRPr>
          </a:p>
          <a:p>
            <a:pPr algn="r"/>
            <a:r>
              <a:rPr lang="uk-UA" sz="1800">
                <a:latin typeface="Times New Roman" pitchFamily="18" charset="0"/>
              </a:rPr>
              <a:t>Акварель, початок Х</a:t>
            </a:r>
            <a:r>
              <a:rPr lang="en-US" sz="1800">
                <a:latin typeface="Times New Roman" pitchFamily="18" charset="0"/>
              </a:rPr>
              <a:t>V</a:t>
            </a:r>
            <a:r>
              <a:rPr lang="uk-UA" sz="1800">
                <a:latin typeface="Times New Roman" pitchFamily="18" charset="0"/>
              </a:rPr>
              <a:t>ІІ ст.</a:t>
            </a:r>
          </a:p>
        </p:txBody>
      </p:sp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4284663" y="6021388"/>
            <a:ext cx="4024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800">
                <a:latin typeface="Times New Roman" pitchFamily="18" charset="0"/>
              </a:rPr>
              <a:t>Кінні ноші. Акварель, початок Х</a:t>
            </a:r>
            <a:r>
              <a:rPr lang="en-US" sz="1800">
                <a:latin typeface="Times New Roman" pitchFamily="18" charset="0"/>
              </a:rPr>
              <a:t>V</a:t>
            </a:r>
            <a:r>
              <a:rPr lang="uk-UA" sz="1800">
                <a:latin typeface="Times New Roman" pitchFamily="18" charset="0"/>
              </a:rPr>
              <a:t>ІІ ст.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6913"/>
            <a:ext cx="9144000" cy="865187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chemeClr val="bg2"/>
                </a:solidFill>
                <a:latin typeface="Times New Roman" pitchFamily="18" charset="0"/>
              </a:rPr>
              <a:t>Англійс</a:t>
            </a:r>
            <a:r>
              <a:rPr lang="uk-UA" b="1" i="1" smtClean="0">
                <a:solidFill>
                  <a:schemeClr val="bg2"/>
                </a:solidFill>
                <a:latin typeface="Times New Roman" pitchFamily="18" charset="0"/>
              </a:rPr>
              <a:t>ь</a:t>
            </a:r>
            <a:r>
              <a:rPr lang="ru-RU" b="1" i="1" smtClean="0">
                <a:solidFill>
                  <a:schemeClr val="bg2"/>
                </a:solidFill>
                <a:latin typeface="Times New Roman" pitchFamily="18" charset="0"/>
              </a:rPr>
              <a:t>кий театр </a:t>
            </a:r>
            <a:br>
              <a:rPr lang="ru-RU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b="1" i="1" smtClean="0">
                <a:solidFill>
                  <a:schemeClr val="bg2"/>
                </a:solidFill>
                <a:latin typeface="Times New Roman" pitchFamily="18" charset="0"/>
              </a:rPr>
              <a:t>на початку Х</a:t>
            </a:r>
            <a:r>
              <a:rPr lang="en-US" b="1" i="1" smtClean="0">
                <a:solidFill>
                  <a:schemeClr val="bg2"/>
                </a:solidFill>
                <a:latin typeface="Times New Roman" pitchFamily="18" charset="0"/>
              </a:rPr>
              <a:t>V</a:t>
            </a:r>
            <a:r>
              <a:rPr lang="uk-UA" b="1" i="1" smtClean="0">
                <a:solidFill>
                  <a:schemeClr val="bg2"/>
                </a:solidFill>
                <a:latin typeface="Times New Roman" pitchFamily="18" charset="0"/>
              </a:rPr>
              <a:t>ІІ століття</a:t>
            </a:r>
            <a:endParaRPr lang="ru-RU" b="1" i="1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8195" name="Picture 5" descr="сканирование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844675"/>
            <a:ext cx="3708400" cy="475297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12750" y="5805488"/>
            <a:ext cx="50276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uk-UA" sz="1800">
                <a:latin typeface="Times New Roman" pitchFamily="18" charset="0"/>
              </a:rPr>
              <a:t>Актори на сцені.</a:t>
            </a:r>
            <a:endParaRPr lang="ru-RU" sz="1800">
              <a:latin typeface="Times New Roman" pitchFamily="18" charset="0"/>
            </a:endParaRPr>
          </a:p>
          <a:p>
            <a:pPr algn="r"/>
            <a:r>
              <a:rPr lang="uk-UA" sz="1800">
                <a:latin typeface="Times New Roman" pitchFamily="18" charset="0"/>
              </a:rPr>
              <a:t>Гравюра з титульної сторінки трагедії «Роксана»,</a:t>
            </a:r>
          </a:p>
          <a:p>
            <a:pPr algn="r"/>
            <a:r>
              <a:rPr lang="uk-UA" sz="1800">
                <a:latin typeface="Times New Roman" pitchFamily="18" charset="0"/>
              </a:rPr>
              <a:t> 1632 р.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07950" y="2032000"/>
            <a:ext cx="54705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000" i="1">
                <a:latin typeface="Times New Roman" pitchFamily="18" charset="0"/>
              </a:rPr>
              <a:t> </a:t>
            </a:r>
            <a:r>
              <a:rPr lang="ru-RU" sz="2000" b="1" i="1">
                <a:latin typeface="Times New Roman" pitchFamily="18" charset="0"/>
              </a:rPr>
              <a:t>Театральні трупи прагнули залучитися підтримкою поважної особи. </a:t>
            </a:r>
          </a:p>
          <a:p>
            <a:pPr>
              <a:buFontTx/>
              <a:buChar char="•"/>
            </a:pPr>
            <a:r>
              <a:rPr lang="uk-UA" sz="2000" b="1" i="1">
                <a:latin typeface="Times New Roman" pitchFamily="18" charset="0"/>
              </a:rPr>
              <a:t> Простолюди дивилися виставу стоячи, </a:t>
            </a:r>
          </a:p>
          <a:p>
            <a:r>
              <a:rPr lang="uk-UA" sz="2000" b="1" i="1">
                <a:latin typeface="Times New Roman" pitchFamily="18" charset="0"/>
              </a:rPr>
              <a:t>для заможних були влаштовані три галереї, </a:t>
            </a:r>
          </a:p>
          <a:p>
            <a:r>
              <a:rPr lang="uk-UA" sz="2000" b="1" i="1">
                <a:latin typeface="Times New Roman" pitchFamily="18" charset="0"/>
              </a:rPr>
              <a:t>багаті та знатні сиділи на сцені.</a:t>
            </a:r>
          </a:p>
          <a:p>
            <a:pPr>
              <a:buFontTx/>
              <a:buChar char="•"/>
            </a:pPr>
            <a:r>
              <a:rPr lang="uk-UA" sz="2000" b="1" i="1">
                <a:latin typeface="Times New Roman" pitchFamily="18" charset="0"/>
              </a:rPr>
              <a:t> Театр вміщав до 3 тисяч глядачів.</a:t>
            </a:r>
          </a:p>
          <a:p>
            <a:pPr>
              <a:buFontTx/>
              <a:buChar char="•"/>
            </a:pPr>
            <a:r>
              <a:rPr lang="uk-UA" sz="2000" b="1" i="1">
                <a:latin typeface="Times New Roman" pitchFamily="18" charset="0"/>
              </a:rPr>
              <a:t> Про виставу сповіщали сурми та піднятий прапор.</a:t>
            </a:r>
          </a:p>
          <a:p>
            <a:pPr>
              <a:buFontTx/>
              <a:buChar char="•"/>
            </a:pPr>
            <a:r>
              <a:rPr lang="uk-UA" sz="2000" b="1" i="1">
                <a:latin typeface="Times New Roman" pitchFamily="18" charset="0"/>
              </a:rPr>
              <a:t> Актори - лише чоловіки.</a:t>
            </a:r>
          </a:p>
          <a:p>
            <a:pPr>
              <a:buFontTx/>
              <a:buChar char="•"/>
            </a:pPr>
            <a:r>
              <a:rPr lang="uk-UA" sz="2000" b="1" i="1">
                <a:latin typeface="Times New Roman" pitchFamily="18" charset="0"/>
              </a:rPr>
              <a:t> Декорацій не було.</a:t>
            </a:r>
          </a:p>
          <a:p>
            <a:pPr>
              <a:buFontTx/>
              <a:buChar char="•"/>
            </a:pPr>
            <a:r>
              <a:rPr lang="uk-UA" sz="2000" b="1" i="1">
                <a:latin typeface="Times New Roman" pitchFamily="18" charset="0"/>
              </a:rPr>
              <a:t> П'єси писали так, щоб задовольнити всі смаки.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сканирование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5038725" cy="619283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395913" y="5373688"/>
            <a:ext cx="3748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400"/>
              <a:t>Лондонський пейзаж </a:t>
            </a:r>
          </a:p>
          <a:p>
            <a:pPr algn="ctr"/>
            <a:r>
              <a:rPr lang="uk-UA" sz="2400"/>
              <a:t>з театром «Глобус».</a:t>
            </a:r>
            <a:endParaRPr lang="ru-RU" sz="2400"/>
          </a:p>
          <a:p>
            <a:pPr algn="ctr"/>
            <a:r>
              <a:rPr lang="uk-UA" sz="2400"/>
              <a:t>Художник І.Вісхер.1616р.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5292725" y="549275"/>
            <a:ext cx="36242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800" b="1" i="1">
                <a:latin typeface="Times New Roman" pitchFamily="18" charset="0"/>
              </a:rPr>
              <a:t>        </a:t>
            </a:r>
            <a:r>
              <a:rPr lang="uk-UA" sz="2800" b="1" i="1">
                <a:solidFill>
                  <a:schemeClr val="bg2"/>
                </a:solidFill>
                <a:latin typeface="Times New Roman" pitchFamily="18" charset="0"/>
              </a:rPr>
              <a:t>Світ – театр, </a:t>
            </a:r>
          </a:p>
          <a:p>
            <a:r>
              <a:rPr lang="uk-UA" sz="2800" b="1" i="1">
                <a:solidFill>
                  <a:schemeClr val="bg2"/>
                </a:solidFill>
                <a:latin typeface="Times New Roman" pitchFamily="18" charset="0"/>
              </a:rPr>
              <a:t>де чоловіки й жінки –</a:t>
            </a:r>
          </a:p>
          <a:p>
            <a:r>
              <a:rPr lang="uk-UA" sz="2800" b="1" i="1">
                <a:solidFill>
                  <a:schemeClr val="bg2"/>
                </a:solidFill>
                <a:latin typeface="Times New Roman" pitchFamily="18" charset="0"/>
              </a:rPr>
              <a:t> актори.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r>
              <a:rPr lang="uk-UA" sz="2800" b="1" i="1">
                <a:solidFill>
                  <a:schemeClr val="bg2"/>
                </a:solidFill>
                <a:latin typeface="Times New Roman" pitchFamily="18" charset="0"/>
              </a:rPr>
              <a:t>                 В.Шекспір</a:t>
            </a:r>
            <a:endParaRPr lang="ru-RU" sz="2800" b="1" i="1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i="1" smtClean="0">
                <a:solidFill>
                  <a:schemeClr val="bg2"/>
                </a:solidFill>
              </a:rPr>
              <a:t>Дім-музей В.Шекспіра в Стратфорді-он-Ейвон</a:t>
            </a:r>
            <a:endParaRPr lang="ru-RU" sz="4000" i="1" smtClean="0">
              <a:solidFill>
                <a:schemeClr val="bg2"/>
              </a:solidFill>
            </a:endParaRPr>
          </a:p>
        </p:txBody>
      </p:sp>
      <p:pic>
        <p:nvPicPr>
          <p:cNvPr id="10243" name="Picture 4" descr="сканирование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8351838" cy="468153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8986838" cy="1366838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chemeClr val="bg2"/>
                </a:solidFill>
              </a:rPr>
              <a:t>Періодизація творчості</a:t>
            </a:r>
            <a:br>
              <a:rPr lang="ru-RU" b="1" i="1" smtClean="0">
                <a:solidFill>
                  <a:schemeClr val="bg2"/>
                </a:solidFill>
              </a:rPr>
            </a:br>
            <a:r>
              <a:rPr lang="ru-RU" b="1" i="1" smtClean="0">
                <a:solidFill>
                  <a:schemeClr val="bg2"/>
                </a:solidFill>
              </a:rPr>
              <a:t>Шекспіра</a:t>
            </a:r>
          </a:p>
        </p:txBody>
      </p:sp>
      <p:graphicFrame>
        <p:nvGraphicFramePr>
          <p:cNvPr id="5123" name="Diagram 3"/>
          <p:cNvGraphicFramePr>
            <a:graphicFrameLocks/>
          </p:cNvGraphicFramePr>
          <p:nvPr>
            <p:ph idx="4294967295"/>
          </p:nvPr>
        </p:nvGraphicFramePr>
        <p:xfrm>
          <a:off x="285750" y="2357438"/>
          <a:ext cx="8215313" cy="37226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Dgm spid="5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507413" cy="614363"/>
          </a:xfrm>
        </p:spPr>
        <p:txBody>
          <a:bodyPr/>
          <a:lstStyle/>
          <a:p>
            <a:pPr algn="ctr" eaLnBrk="1" hangingPunct="1"/>
            <a:r>
              <a:rPr lang="uk-UA" sz="3200" b="1" smtClean="0">
                <a:latin typeface="Arial Narrow" pitchFamily="34" charset="0"/>
              </a:rPr>
              <a:t>ІСТОРІЯ СЮЖЕТУ “ГАМЛЕТА”</a:t>
            </a:r>
            <a:endParaRPr lang="ru-RU" sz="3200" b="1" smtClean="0"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38"/>
          <a:ext cx="9144000" cy="633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81"/>
                <a:gridCol w="1354826"/>
                <a:gridCol w="2647935"/>
                <a:gridCol w="1986996"/>
                <a:gridCol w="1942277"/>
              </a:tblGrid>
              <a:tr h="500065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ЗАДУМ  І  РЕАЛІ-ЗАЦІЯ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ТВІР, </a:t>
                      </a: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МІСЦЕ, ГЕРОЙ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ЯКИМ  БАЧАТЬ  ГОЛОВНОГО  ГЕРОЯ?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6733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кінець</a:t>
                      </a:r>
                      <a:r>
                        <a:rPr lang="uk-UA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ХІІ ст.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Саксон Граматик, данський  літописець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Ютландія (Данія): король – Хорвенділ, його брат – Фенго, син</a:t>
                      </a:r>
                      <a:r>
                        <a:rPr lang="uk-UA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Амлет, дружина – Герута 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Він перевершив своїми подвигами Геркулеса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Посередні</a:t>
                      </a:r>
                      <a:r>
                        <a:rPr lang="uk-UA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представники раннього феодалізму, вчинками яких керують мотив помсти і бажання особистого піднесення</a:t>
                      </a:r>
                      <a:endParaRPr lang="ru-RU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7986">
                <a:tc>
                  <a:txBody>
                    <a:bodyPr/>
                    <a:lstStyle/>
                    <a:p>
                      <a:pPr algn="ctr"/>
                      <a:endParaRPr lang="uk-UA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1576 рік</a:t>
                      </a:r>
                    </a:p>
                    <a:p>
                      <a:pPr algn="ctr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Ф. де Бельфоре, француз.</a:t>
                      </a:r>
                    </a:p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письменник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“Трагічні</a:t>
                      </a:r>
                      <a:r>
                        <a:rPr lang="uk-UA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історії</a:t>
                      </a:r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”. Збережено основу сюжету – криваву помсту, допов-нено деталі, ім'я</a:t>
                      </a:r>
                      <a:r>
                        <a:rPr lang="uk-UA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Гамлет</a:t>
                      </a:r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Порівнює з леген-дарним римським Брутом, “велич духу і мужності”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428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1586- 1587 роки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Невідомий автор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У Лондоні ставили його “Гамлета”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015">
                <a:tc>
                  <a:txBody>
                    <a:bodyPr/>
                    <a:lstStyle/>
                    <a:p>
                      <a:endParaRPr lang="uk-UA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1594 рік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Томас Кід, англ. др-г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П'єса “Гамлет”, новий персонаж – привид батька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uk-UA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П'єса загублена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829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1601 рік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Вільям</a:t>
                      </a:r>
                      <a:r>
                        <a:rPr lang="uk-UA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Шекспір</a:t>
                      </a:r>
                      <a:endParaRPr lang="uk-UA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основі попередніх джерел створив свого “Гамлета”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Царствена особа, воїн, людина великої сили думки і душевної чутливості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З нічим не поміт-ного легендарного героя перетворив на трагічну фігуру, вічний образ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591</TotalTime>
  <Words>631</Words>
  <Application>Microsoft Office PowerPoint</Application>
  <PresentationFormat>Экран (4:3)</PresentationFormat>
  <Paragraphs>132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Wingdings</vt:lpstr>
      <vt:lpstr>Calibri</vt:lpstr>
      <vt:lpstr>Arial Black</vt:lpstr>
      <vt:lpstr>Times New Roman</vt:lpstr>
      <vt:lpstr>Symbol</vt:lpstr>
      <vt:lpstr>Tahoma</vt:lpstr>
      <vt:lpstr>Arial Narrow</vt:lpstr>
      <vt:lpstr>Пиксел</vt:lpstr>
      <vt:lpstr>Пиксел</vt:lpstr>
      <vt:lpstr>В.Шекспір. Трагедія “Гамлет”</vt:lpstr>
      <vt:lpstr>БІОГРАФІЧНА ДОВІДКА</vt:lpstr>
      <vt:lpstr>Англія доби Шекспіра</vt:lpstr>
      <vt:lpstr>Лондон на початку ХVІІ ст. </vt:lpstr>
      <vt:lpstr>Англійський театр  на початку ХVІІ століття</vt:lpstr>
      <vt:lpstr>Слайд 6</vt:lpstr>
      <vt:lpstr>Дім-музей В.Шекспіра в Стратфорді-он-Ейвон</vt:lpstr>
      <vt:lpstr>Періодизація творчості Шекспіра</vt:lpstr>
      <vt:lpstr>ІСТОРІЯ СЮЖЕТУ “ГАМЛЕТА”</vt:lpstr>
      <vt:lpstr>ОСНОВНІ ФІЛОСОФСЬКІ ПРОБЛЕМИ  ШЕКСПІРІВСЬКОЇ ТРАГЕДІЇ </vt:lpstr>
      <vt:lpstr>Гамлет – вічний образ</vt:lpstr>
      <vt:lpstr>Слайд 12</vt:lpstr>
      <vt:lpstr>ГАЛЕРЕЯ ПОРТРЕТІВ ГАМЛЕТА</vt:lpstr>
      <vt:lpstr>Сценічне життя трагедії Шекспіра “Гамлет”</vt:lpstr>
      <vt:lpstr>Образ Гамлета в театрі та кіно</vt:lpstr>
      <vt:lpstr>Проблемне запитання</vt:lpstr>
      <vt:lpstr>Підведемо підсумок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У.Шекспир «Ромео и Джульетта». Основной конфликт трагедии. «Вечные» проблемы и их разрешение в произведении.</dc:title>
  <dc:creator>Admin</dc:creator>
  <cp:lastModifiedBy>Makas</cp:lastModifiedBy>
  <cp:revision>70</cp:revision>
  <dcterms:created xsi:type="dcterms:W3CDTF">2009-11-24T07:56:49Z</dcterms:created>
  <dcterms:modified xsi:type="dcterms:W3CDTF">2012-03-27T19:51:52Z</dcterms:modified>
</cp:coreProperties>
</file>